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1" r:id="rId3"/>
    <p:sldId id="257" r:id="rId4"/>
    <p:sldId id="258" r:id="rId5"/>
    <p:sldId id="263" r:id="rId6"/>
    <p:sldId id="266" r:id="rId7"/>
    <p:sldId id="267" r:id="rId8"/>
    <p:sldId id="259" r:id="rId9"/>
    <p:sldId id="269" r:id="rId10"/>
    <p:sldId id="268" r:id="rId11"/>
    <p:sldId id="271" r:id="rId12"/>
    <p:sldId id="264" r:id="rId13"/>
    <p:sldId id="270" r:id="rId14"/>
    <p:sldId id="272" r:id="rId15"/>
    <p:sldId id="273" r:id="rId16"/>
    <p:sldId id="260" r:id="rId17"/>
    <p:sldId id="274" r:id="rId18"/>
    <p:sldId id="275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/>
    <p:restoredTop sz="94102"/>
  </p:normalViewPr>
  <p:slideViewPr>
    <p:cSldViewPr snapToGrid="0">
      <p:cViewPr varScale="1">
        <p:scale>
          <a:sx n="119" d="100"/>
          <a:sy n="119" d="100"/>
        </p:scale>
        <p:origin x="3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882EF-1973-BA66-2BC3-FFE3867B6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0BDE7F-B197-F5F7-C5D5-AD2110C90F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87E46F-1333-D7C0-920B-F7781DFC3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F709-8177-4942-8C83-1B48CCAC352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692EDC-26F5-7B91-833B-A128A9C66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12D2AE-6AD3-841E-9021-D26FF5F6A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532F-66AA-E748-A51E-2D0AFBD4B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77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A571F-9541-AC62-F0E1-34EDD6D68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4BB6B2-8C58-4892-C2A1-A1E7E73EF06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9836B2-495D-44FB-982A-FD2B5F548B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F709-8177-4942-8C83-1B48CCAC352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E6210-F388-EB85-66C7-935DCAFE0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8696C8-8E9B-3455-7287-93BBDB471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532F-66AA-E748-A51E-2D0AFBD4B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737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7B2B4BA-846F-4447-7ADB-329BEBB0B8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219ACB-97B7-B8F7-3436-37FA86AAD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D59AC5-271A-B3B6-EA4F-6A06CAF7E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F709-8177-4942-8C83-1B48CCAC352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973913-B228-86CB-F9FB-00AB4EA7A3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60F653-49F2-CC18-4ACC-A5747B7AF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532F-66AA-E748-A51E-2D0AFBD4B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35112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63B89-0150-7FED-AE7E-D7D09D05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96875-0B93-DBA3-2E25-FDCB9D4FA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FD77A3-6EAC-CC80-BF91-C73944C51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F709-8177-4942-8C83-1B48CCAC352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BE799-EC55-1147-B1DA-7419D43B85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8F427-B3CA-4280-5371-9AF53F98A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532F-66AA-E748-A51E-2D0AFBD4B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724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54974-9207-C8A5-7BD1-A070E1313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3CE901-0E74-74D8-744A-DC456AF882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29DD6-71F6-DC18-112B-D897C332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F709-8177-4942-8C83-1B48CCAC352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AB9D1E-30DF-E140-BA7C-5E78591356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80E09-0FCF-8E5A-2C45-FAA3BD9F3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532F-66AA-E748-A51E-2D0AFBD4B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280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7817BD-30DD-C737-AF2D-9BCD179D3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D05A8A-B2A1-0BE6-8D60-DDE2B145B3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6B698C-A8C1-33E1-EF3C-1D765ED6C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B78EDAF-4F78-4517-335C-2EDC270BE0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F709-8177-4942-8C83-1B48CCAC352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39371A-E714-51E8-7938-96E066813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3D4E73-E2D9-908C-2850-36C3EB7445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532F-66AA-E748-A51E-2D0AFBD4B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4045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12010-4D28-E2DE-A396-7E147FDAB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EE397D-C4BA-DFB5-53C6-8482B4441B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9DCFF4-DC76-4442-D037-CD9365D6C4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07304-F1A1-BEB2-4C6F-5A588A2CEAD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0A83D8-4994-6112-9EA2-DDC1397B7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C3A089-E2B6-6D58-2814-56E3C5338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F709-8177-4942-8C83-1B48CCAC352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7A3080E-6ECF-6C51-A449-EDC803000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69379B-DFC9-AF45-1C32-D912C464D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532F-66AA-E748-A51E-2D0AFBD4B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88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B0269-ED44-E4A1-E72D-89DE0EBFD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C8BACAB-E77B-04F5-DA6D-9B210EFB2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F709-8177-4942-8C83-1B48CCAC352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8E9E72-3614-629D-1C48-7BCD6DF87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7652BF-1E6E-27B6-201C-93C5E3168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532F-66AA-E748-A51E-2D0AFBD4B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3820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672FF7-07C8-30CF-15F0-6E9F4A561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F709-8177-4942-8C83-1B48CCAC352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BF786-C274-375B-416A-1A1FBD06B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685152-15AE-C5D8-C55D-2787BD014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532F-66AA-E748-A51E-2D0AFBD4B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79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2C32F-E82E-4FCE-68AC-9D09C7FCB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A1B6F-F97E-A445-9062-849FD359F7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7DF196-C55B-2158-CE46-E0B4C487B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5EAFF5-C3F8-D58B-E373-AB424E942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F709-8177-4942-8C83-1B48CCAC352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E66910-EBAC-B6C4-32D4-B1EF769CD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03CE18-0DAE-4FEB-80EE-052AEBA18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532F-66AA-E748-A51E-2D0AFBD4B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232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A9EEB-48AD-2B37-4534-9A88F4A65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BC9DB9E-6CE2-6BCC-F628-58F91B0C56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3A85EE-D80D-20EB-DEBA-A6000EA551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9492E-2016-1911-D42F-7E67C8BA57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7F709-8177-4942-8C83-1B48CCAC352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5BB414-963E-A85C-5E20-70809B63D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4F32A-1735-48B4-D19D-4211B0D3B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D532F-66AA-E748-A51E-2D0AFBD4B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96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AC24BC-6E3A-FACD-C201-F6DA8628E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CA5B47-7EC3-3CE2-8BF4-47DE7DF810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7E72B-ED72-5F48-DF36-E4CAED4420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27F709-8177-4942-8C83-1B48CCAC3529}" type="datetimeFigureOut">
              <a:rPr lang="en-US" smtClean="0"/>
              <a:t>2/18/24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51D88-DD00-CD94-F33F-66157E73814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930DCE-7F49-60CE-4CA6-2B08BDF12B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F5D532F-66AA-E748-A51E-2D0AFBD4BB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150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emf"/><Relationship Id="rId3" Type="http://schemas.openxmlformats.org/officeDocument/2006/relationships/tags" Target="../tags/tag10.xml"/><Relationship Id="rId7" Type="http://schemas.openxmlformats.org/officeDocument/2006/relationships/image" Target="../media/image21.emf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3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emf"/><Relationship Id="rId3" Type="http://schemas.openxmlformats.org/officeDocument/2006/relationships/tags" Target="../tags/tag13.xml"/><Relationship Id="rId7" Type="http://schemas.openxmlformats.org/officeDocument/2006/relationships/image" Target="../media/image25.png"/><Relationship Id="rId12" Type="http://schemas.openxmlformats.org/officeDocument/2006/relationships/image" Target="../media/image30.emf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9.emf"/><Relationship Id="rId5" Type="http://schemas.openxmlformats.org/officeDocument/2006/relationships/tags" Target="../tags/tag15.xml"/><Relationship Id="rId10" Type="http://schemas.openxmlformats.org/officeDocument/2006/relationships/image" Target="../media/image28.emf"/><Relationship Id="rId4" Type="http://schemas.openxmlformats.org/officeDocument/2006/relationships/tags" Target="../tags/tag14.xml"/><Relationship Id="rId9" Type="http://schemas.openxmlformats.org/officeDocument/2006/relationships/image" Target="../media/image27.png"/><Relationship Id="rId14" Type="http://schemas.openxmlformats.org/officeDocument/2006/relationships/image" Target="../media/image32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tags" Target="../tags/tag1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7.emf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image" Target="../media/image36.emf"/><Relationship Id="rId5" Type="http://schemas.openxmlformats.org/officeDocument/2006/relationships/tags" Target="../tags/tag20.xml"/><Relationship Id="rId15" Type="http://schemas.openxmlformats.org/officeDocument/2006/relationships/image" Target="../media/image23.emf"/><Relationship Id="rId10" Type="http://schemas.openxmlformats.org/officeDocument/2006/relationships/image" Target="../media/image35.emf"/><Relationship Id="rId4" Type="http://schemas.openxmlformats.org/officeDocument/2006/relationships/tags" Target="../tags/tag19.xml"/><Relationship Id="rId9" Type="http://schemas.openxmlformats.org/officeDocument/2006/relationships/image" Target="../media/image34.emf"/><Relationship Id="rId1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Relationship Id="rId4" Type="http://schemas.openxmlformats.org/officeDocument/2006/relationships/image" Target="../media/image4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://dx.doi.org/10.3934/mbe.2021006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5.emf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3.emf"/><Relationship Id="rId5" Type="http://schemas.openxmlformats.org/officeDocument/2006/relationships/tags" Target="../tags/tag5.xml"/><Relationship Id="rId10" Type="http://schemas.openxmlformats.org/officeDocument/2006/relationships/image" Target="../media/image12.emf"/><Relationship Id="rId4" Type="http://schemas.openxmlformats.org/officeDocument/2006/relationships/tags" Target="../tags/tag4.xml"/><Relationship Id="rId9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17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49900-68C7-E8B5-D941-5617EB8A3D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5288" y="869950"/>
            <a:ext cx="9144000" cy="2387600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Modelling Monoclonal Antibody Therapies for Cancer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E9DC5C-2EA0-D7D3-454D-22EF3B972B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8163" y="3459163"/>
            <a:ext cx="9144000" cy="1655762"/>
          </a:xfrm>
        </p:spPr>
        <p:txBody>
          <a:bodyPr>
            <a:normAutofit lnSpcReduction="10000"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Luke Heirene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Helen Byrne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Eamonn Gaffney</a:t>
            </a:r>
          </a:p>
          <a:p>
            <a:pPr algn="l"/>
            <a:r>
              <a:rPr lang="en-US" dirty="0">
                <a:solidFill>
                  <a:schemeClr val="bg1"/>
                </a:solidFill>
              </a:rPr>
              <a:t>James Yates</a:t>
            </a:r>
          </a:p>
        </p:txBody>
      </p:sp>
    </p:spTree>
    <p:extLst>
      <p:ext uri="{BB962C8B-B14F-4D97-AF65-F5344CB8AC3E}">
        <p14:creationId xmlns:p14="http://schemas.microsoft.com/office/powerpoint/2010/main" val="2291077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lor chart&#10;&#10;Description automatically generated with medium confidence">
            <a:extLst>
              <a:ext uri="{FF2B5EF4-FFF2-40B4-BE49-F238E27FC236}">
                <a16:creationId xmlns:a16="http://schemas.microsoft.com/office/drawing/2014/main" id="{E948CDBF-71C9-EBCF-82C5-940F8D9E5F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068" r="14846"/>
          <a:stretch/>
        </p:blipFill>
        <p:spPr>
          <a:xfrm>
            <a:off x="0" y="784800"/>
            <a:ext cx="5813144" cy="4881255"/>
          </a:xfrm>
          <a:prstGeom prst="rect">
            <a:avLst/>
          </a:prstGeom>
        </p:spPr>
      </p:pic>
      <p:pic>
        <p:nvPicPr>
          <p:cNvPr id="9" name="Picture 8" descr="A diagram of a gradient&#10;&#10;Description automatically generated with medium confidence">
            <a:extLst>
              <a:ext uri="{FF2B5EF4-FFF2-40B4-BE49-F238E27FC236}">
                <a16:creationId xmlns:a16="http://schemas.microsoft.com/office/drawing/2014/main" id="{86655322-4E49-5B5B-9C82-BD900A5BA6A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8572" r="13471"/>
          <a:stretch/>
        </p:blipFill>
        <p:spPr>
          <a:xfrm>
            <a:off x="6096000" y="836715"/>
            <a:ext cx="5813242" cy="47774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46FF708-B38D-9F33-1928-75EE10FF0F44}"/>
              </a:ext>
            </a:extLst>
          </p:cNvPr>
          <p:cNvSpPr txBox="1"/>
          <p:nvPr/>
        </p:nvSpPr>
        <p:spPr>
          <a:xfrm>
            <a:off x="3544785" y="200025"/>
            <a:ext cx="5520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Tumour Cell EC50 Heatmaps</a:t>
            </a:r>
          </a:p>
        </p:txBody>
      </p:sp>
      <p:pic>
        <p:nvPicPr>
          <p:cNvPr id="6" name="Picture 5" descr="\documentclass{article}&#10;\usepackage{amsmath}&#10;\pagestyle{empty}&#10;\begin{document}&#10;&#10;&#10;$$ KD_{target}=KD_{anchor} = 10^{-9} \text{ (M)} $$&#10;&#10;\end{document}" title="IguanaTex Bitmap Display">
            <a:extLst>
              <a:ext uri="{FF2B5EF4-FFF2-40B4-BE49-F238E27FC236}">
                <a16:creationId xmlns:a16="http://schemas.microsoft.com/office/drawing/2014/main" id="{DA815B01-475A-722A-D3FD-115E469CB9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258759" y="6007703"/>
            <a:ext cx="3810000" cy="30480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$ KD_{target}=10^{-7} \text{ (M)} $$&#10;&#10;\end{document}" title="IguanaTex Bitmap Display">
            <a:extLst>
              <a:ext uri="{FF2B5EF4-FFF2-40B4-BE49-F238E27FC236}">
                <a16:creationId xmlns:a16="http://schemas.microsoft.com/office/drawing/2014/main" id="{C6F2DAEC-9D9A-9274-5295-CCA7BFF972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711946" y="5860811"/>
            <a:ext cx="2362200" cy="304800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&#10;$$ KD_{anchor} = 10^{-9} \text{ (M)} $$&#10;&#10;\end{document}" title="IguanaTex Bitmap Display">
            <a:extLst>
              <a:ext uri="{FF2B5EF4-FFF2-40B4-BE49-F238E27FC236}">
                <a16:creationId xmlns:a16="http://schemas.microsoft.com/office/drawing/2014/main" id="{00F38D9F-43FF-808E-C361-BC44ABB4E39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711946" y="6360367"/>
            <a:ext cx="2438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509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56DA-EE40-888B-E7A9-E38BE6B36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Selectivity Sensitivity Analysis</a:t>
            </a:r>
          </a:p>
        </p:txBody>
      </p:sp>
      <p:pic>
        <p:nvPicPr>
          <p:cNvPr id="7" name="Content Placeholder 6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874149CD-4A13-0D32-9ADB-9AEFE0480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409713" y="1690688"/>
            <a:ext cx="7100047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50F6BF-4A6B-38EB-7947-081C905174F2}"/>
              </a:ext>
            </a:extLst>
          </p:cNvPr>
          <p:cNvSpPr txBox="1"/>
          <p:nvPr/>
        </p:nvSpPr>
        <p:spPr>
          <a:xfrm>
            <a:off x="9246631" y="3156487"/>
            <a:ext cx="2370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Target receptor associated parameters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not as important</a:t>
            </a:r>
          </a:p>
        </p:txBody>
      </p:sp>
    </p:spTree>
    <p:extLst>
      <p:ext uri="{BB962C8B-B14F-4D97-AF65-F5344CB8AC3E}">
        <p14:creationId xmlns:p14="http://schemas.microsoft.com/office/powerpoint/2010/main" val="10148205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A3A08E-21A1-A3E8-0336-2921C8D9F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8274" y="1657696"/>
            <a:ext cx="3925569" cy="36431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3FCBF-A257-2088-1EF2-C64CCA468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3728" y="1649627"/>
            <a:ext cx="4104546" cy="36431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75151-6C5E-0B9A-B8DF-8A0C9B966F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08" y="1649627"/>
            <a:ext cx="3968420" cy="3558746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$ A_{init} = 10^{-11} $$&#10;&#10;\end{document}" title="IguanaTex Bitmap Display">
            <a:extLst>
              <a:ext uri="{FF2B5EF4-FFF2-40B4-BE49-F238E27FC236}">
                <a16:creationId xmlns:a16="http://schemas.microsoft.com/office/drawing/2014/main" id="{A7BD77F1-D74E-EE85-6F90-D0FA63A503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60097" y="1072873"/>
            <a:ext cx="1473200" cy="2794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A_{init} = 10^{-8} $$&#10;&#10;\end{document}" title="IguanaTex Bitmap Display">
            <a:extLst>
              <a:ext uri="{FF2B5EF4-FFF2-40B4-BE49-F238E27FC236}">
                <a16:creationId xmlns:a16="http://schemas.microsoft.com/office/drawing/2014/main" id="{7F6DC3F9-F317-C7E0-F8CD-F8506E5C51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97500" y="1032239"/>
            <a:ext cx="1397000" cy="2794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$ A_{init} = 10^{-5} $$&#10;&#10;\end{document}" title="IguanaTex Bitmap Display">
            <a:extLst>
              <a:ext uri="{FF2B5EF4-FFF2-40B4-BE49-F238E27FC236}">
                <a16:creationId xmlns:a16="http://schemas.microsoft.com/office/drawing/2014/main" id="{2D1BAEF2-31E9-0F12-94ED-E7F47FDA75B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479442" y="1032239"/>
            <a:ext cx="1397000" cy="279400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&#10;$$ KD_{target}= 10{-7} \text{ (M)} $$&#10;&#10;\end{document}" title="IguanaTex Bitmap Display">
            <a:extLst>
              <a:ext uri="{FF2B5EF4-FFF2-40B4-BE49-F238E27FC236}">
                <a16:creationId xmlns:a16="http://schemas.microsoft.com/office/drawing/2014/main" id="{09964653-2E6D-2311-20B4-76A086B5A45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3033297" y="5951147"/>
            <a:ext cx="2413000" cy="27940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$ KD_{anchor} = 10{-9} \text{ (M)} $$&#10;&#10;\end{document}" title="IguanaTex Bitmap Display">
            <a:extLst>
              <a:ext uri="{FF2B5EF4-FFF2-40B4-BE49-F238E27FC236}">
                <a16:creationId xmlns:a16="http://schemas.microsoft.com/office/drawing/2014/main" id="{02E29357-B102-00D8-3244-E18404BB1CF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466595" y="5963847"/>
            <a:ext cx="2489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53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3E4981-9135-0B89-BA51-5DAFC3F3C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5284" y="468697"/>
            <a:ext cx="5664200" cy="44069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r_{target} = r_{anchor} = 10^5 $$&#10;&#10;\end{document}" title="IguanaTex Bitmap Display">
            <a:extLst>
              <a:ext uri="{FF2B5EF4-FFF2-40B4-BE49-F238E27FC236}">
                <a16:creationId xmlns:a16="http://schemas.microsoft.com/office/drawing/2014/main" id="{1BCD1614-C3EE-A9C1-FD76-5165A14656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260600" y="5093214"/>
            <a:ext cx="2489200" cy="30480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$ KD_{target}=KD_{anchor} = 10{-9} \text{ (M)} $$&#10;&#10;\end{document}" title="IguanaTex Bitmap Display">
            <a:extLst>
              <a:ext uri="{FF2B5EF4-FFF2-40B4-BE49-F238E27FC236}">
                <a16:creationId xmlns:a16="http://schemas.microsoft.com/office/drawing/2014/main" id="{4E09C024-FDD0-0378-6B6D-1DCF5C8EED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438614" y="5553848"/>
            <a:ext cx="3860800" cy="279400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$ r_{target} = 10^3 $$&#10;&#10;\end{document}" title="IguanaTex Bitmap Display">
            <a:extLst>
              <a:ext uri="{FF2B5EF4-FFF2-40B4-BE49-F238E27FC236}">
                <a16:creationId xmlns:a16="http://schemas.microsoft.com/office/drawing/2014/main" id="{E92B9873-9AFD-8A91-EED8-8F67E5004CD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7574351" y="4940814"/>
            <a:ext cx="1371600" cy="304800"/>
          </a:xfrm>
          <a:prstGeom prst="rect">
            <a:avLst/>
          </a:prstGeom>
        </p:spPr>
      </p:pic>
      <p:pic>
        <p:nvPicPr>
          <p:cNvPr id="20" name="Picture 19" descr="\documentclass{article}&#10;\usepackage{amsmath}&#10;\pagestyle{empty}&#10;\begin{document}&#10;&#10;&#10;$$ r_{anchor} = 10^6 $$&#10;&#10;\end{document}" title="IguanaTex Bitmap Display">
            <a:extLst>
              <a:ext uri="{FF2B5EF4-FFF2-40B4-BE49-F238E27FC236}">
                <a16:creationId xmlns:a16="http://schemas.microsoft.com/office/drawing/2014/main" id="{6768044F-C41A-20CF-5756-35B3C147EDE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404276" y="4925456"/>
            <a:ext cx="1447800" cy="2794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BBFC674-DE3C-4B0D-C8B8-B1DBE4D7BD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82316" y="542321"/>
            <a:ext cx="6105384" cy="4265485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&#10;$$ KD_{target}=10^{-7} \text{ (M)} $$&#10;&#10;\end{document}" title="IguanaTex Bitmap Display">
            <a:extLst>
              <a:ext uri="{FF2B5EF4-FFF2-40B4-BE49-F238E27FC236}">
                <a16:creationId xmlns:a16="http://schemas.microsoft.com/office/drawing/2014/main" id="{012BDF83-CDCE-6FA1-3DC0-18D597C47D0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038837" y="5528448"/>
            <a:ext cx="2362200" cy="304800"/>
          </a:xfrm>
          <a:prstGeom prst="rect">
            <a:avLst/>
          </a:prstGeom>
        </p:spPr>
      </p:pic>
      <p:pic>
        <p:nvPicPr>
          <p:cNvPr id="4" name="Picture 3" descr="\documentclass{article}&#10;\usepackage{amsmath}&#10;\pagestyle{empty}&#10;\begin{document}&#10;&#10;&#10;$$ KD_{anchor} = 10^{-9} \text{ (M)} $$&#10;&#10;\end{document}" title="IguanaTex Bitmap Display">
            <a:extLst>
              <a:ext uri="{FF2B5EF4-FFF2-40B4-BE49-F238E27FC236}">
                <a16:creationId xmlns:a16="http://schemas.microsoft.com/office/drawing/2014/main" id="{C9D6BE94-3958-C21B-E43A-12EBE0C347D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038837" y="6010879"/>
            <a:ext cx="24384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238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4339DFCD-C1FC-4E52-ACCF-FBF2C799A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8291" y="1984442"/>
            <a:ext cx="5348820" cy="33422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EBD20D5-7F20-2E06-7FC7-65797D941D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889" y="1984442"/>
            <a:ext cx="4911833" cy="34316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C17D97-D283-8394-00A4-0C55EB632DD2}"/>
              </a:ext>
            </a:extLst>
          </p:cNvPr>
          <p:cNvSpPr txBox="1"/>
          <p:nvPr/>
        </p:nvSpPr>
        <p:spPr>
          <a:xfrm>
            <a:off x="8229600" y="1710391"/>
            <a:ext cx="2574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x more healthy cells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E44D51-51E4-BF89-68D9-74A3D8096017}"/>
              </a:ext>
            </a:extLst>
          </p:cNvPr>
          <p:cNvSpPr txBox="1"/>
          <p:nvPr/>
        </p:nvSpPr>
        <p:spPr>
          <a:xfrm>
            <a:off x="3475789" y="602428"/>
            <a:ext cx="4941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Effect of healthy: tumour cell ratio</a:t>
            </a:r>
          </a:p>
        </p:txBody>
      </p:sp>
    </p:spTree>
    <p:extLst>
      <p:ext uri="{BB962C8B-B14F-4D97-AF65-F5344CB8AC3E}">
        <p14:creationId xmlns:p14="http://schemas.microsoft.com/office/powerpoint/2010/main" val="4099352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33B87-015B-68E6-46B6-9B49A6E33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Conclusions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EEEFF-BD3D-A6CA-595D-53F6C0931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Selectivity is dependent on antibody concentration, cell number ratio and anchor receptor numbers and affinity.</a:t>
            </a:r>
          </a:p>
          <a:p>
            <a:r>
              <a:rPr lang="en-US" dirty="0"/>
              <a:t> Increasing anchor receptor numbers can improve selectivity</a:t>
            </a:r>
          </a:p>
          <a:p>
            <a:r>
              <a:rPr lang="en-US" dirty="0"/>
              <a:t>Goldilocks zone for selectivity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Future work: test predictions experimentally</a:t>
            </a:r>
          </a:p>
        </p:txBody>
      </p:sp>
    </p:spTree>
    <p:extLst>
      <p:ext uri="{BB962C8B-B14F-4D97-AF65-F5344CB8AC3E}">
        <p14:creationId xmlns:p14="http://schemas.microsoft.com/office/powerpoint/2010/main" val="38069727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E5ABC-AD61-0948-858C-885A45D5E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General Synapse Model and Multiscale ADCC Model</a:t>
            </a:r>
          </a:p>
        </p:txBody>
      </p:sp>
      <p:pic>
        <p:nvPicPr>
          <p:cNvPr id="5" name="Picture 4" descr="A diagram of cancer cells&#10;&#10;Description automatically generated">
            <a:extLst>
              <a:ext uri="{FF2B5EF4-FFF2-40B4-BE49-F238E27FC236}">
                <a16:creationId xmlns:a16="http://schemas.microsoft.com/office/drawing/2014/main" id="{151ADCB8-9D2D-D3AE-6ACC-B30FF48CD1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55" y="1904380"/>
            <a:ext cx="6554993" cy="45884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68AE2C-1C21-65C4-2CE4-1448FEE17302}"/>
              </a:ext>
            </a:extLst>
          </p:cNvPr>
          <p:cNvSpPr txBox="1"/>
          <p:nvPr/>
        </p:nvSpPr>
        <p:spPr>
          <a:xfrm>
            <a:off x="7663443" y="5368066"/>
            <a:ext cx="42493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Multiple Fc receptor types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Endogenous and therapeutic antibody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Tumour and effector cells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B657D9-FF38-F610-4EFA-9343BF0B013C}"/>
              </a:ext>
            </a:extLst>
          </p:cNvPr>
          <p:cNvSpPr txBox="1"/>
          <p:nvPr/>
        </p:nvSpPr>
        <p:spPr>
          <a:xfrm>
            <a:off x="7570622" y="2513714"/>
            <a:ext cx="43166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ADCC is a common effector function of mAb therapies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Many factors can affect treatment efficacy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Opportunity to use mathematical modelling to inform experiments and explore ways to optimize efficacy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6173B5-D447-6F4B-6139-811C6681BFE2}"/>
              </a:ext>
            </a:extLst>
          </p:cNvPr>
          <p:cNvSpPr txBox="1"/>
          <p:nvPr/>
        </p:nvSpPr>
        <p:spPr>
          <a:xfrm>
            <a:off x="9017626" y="2113604"/>
            <a:ext cx="14226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Motivation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323B82-CD23-F9B0-F57F-975D6F184A72}"/>
              </a:ext>
            </a:extLst>
          </p:cNvPr>
          <p:cNvSpPr txBox="1"/>
          <p:nvPr/>
        </p:nvSpPr>
        <p:spPr>
          <a:xfrm>
            <a:off x="8395477" y="4945149"/>
            <a:ext cx="24829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u="sng" dirty="0"/>
              <a:t>Model Components</a:t>
            </a:r>
          </a:p>
        </p:txBody>
      </p:sp>
    </p:spTree>
    <p:extLst>
      <p:ext uri="{BB962C8B-B14F-4D97-AF65-F5344CB8AC3E}">
        <p14:creationId xmlns:p14="http://schemas.microsoft.com/office/powerpoint/2010/main" val="4131260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synapse model&#10;&#10;Description automatically generated">
            <a:extLst>
              <a:ext uri="{FF2B5EF4-FFF2-40B4-BE49-F238E27FC236}">
                <a16:creationId xmlns:a16="http://schemas.microsoft.com/office/drawing/2014/main" id="{C9C2306A-FC6F-7A84-B870-740FA54B5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508" y="1171087"/>
            <a:ext cx="8982983" cy="3494317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05ABC135-571C-1127-DF3C-32A36EA826F4}"/>
              </a:ext>
            </a:extLst>
          </p:cNvPr>
          <p:cNvSpPr/>
          <p:nvPr/>
        </p:nvSpPr>
        <p:spPr>
          <a:xfrm rot="5400000">
            <a:off x="3293893" y="3108528"/>
            <a:ext cx="1125870" cy="4504642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B660E9-70A3-A0E0-E3DF-202F69156E7D}"/>
              </a:ext>
            </a:extLst>
          </p:cNvPr>
          <p:cNvSpPr txBox="1"/>
          <p:nvPr/>
        </p:nvSpPr>
        <p:spPr>
          <a:xfrm>
            <a:off x="2522576" y="5972945"/>
            <a:ext cx="2538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Reaches equilibrium quickly</a:t>
            </a:r>
          </a:p>
        </p:txBody>
      </p:sp>
      <p:pic>
        <p:nvPicPr>
          <p:cNvPr id="8" name="Picture 7" descr="\documentclass{article}&#10;\usepackage{amsmath}&#10;\pagestyle{empty}&#10;\begin{document}&#10;&#10;&#10;$$ f^{\text{kill}} $$&#10;&#10;\end{document}" title="IguanaTex Bitmap Display">
            <a:extLst>
              <a:ext uri="{FF2B5EF4-FFF2-40B4-BE49-F238E27FC236}">
                <a16:creationId xmlns:a16="http://schemas.microsoft.com/office/drawing/2014/main" id="{0396A026-A39A-863F-B2BD-2FFE406F6A5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220036" y="4797913"/>
            <a:ext cx="1293091" cy="8890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6723B817-DE0B-9839-E28C-DB7F705F83FE}"/>
              </a:ext>
            </a:extLst>
          </p:cNvPr>
          <p:cNvSpPr/>
          <p:nvPr/>
        </p:nvSpPr>
        <p:spPr>
          <a:xfrm>
            <a:off x="6680499" y="5038119"/>
            <a:ext cx="1129553" cy="3227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50C1B4-9922-A857-A96E-41C53A654246}"/>
              </a:ext>
            </a:extLst>
          </p:cNvPr>
          <p:cNvSpPr txBox="1"/>
          <p:nvPr/>
        </p:nvSpPr>
        <p:spPr>
          <a:xfrm>
            <a:off x="3445417" y="361677"/>
            <a:ext cx="4587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/>
              <a:t>Putting the Pieces Together</a:t>
            </a:r>
          </a:p>
        </p:txBody>
      </p:sp>
    </p:spTree>
    <p:extLst>
      <p:ext uri="{BB962C8B-B14F-4D97-AF65-F5344CB8AC3E}">
        <p14:creationId xmlns:p14="http://schemas.microsoft.com/office/powerpoint/2010/main" val="40977759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803939-A524-36AE-8B7A-3E4E57012C75}"/>
              </a:ext>
            </a:extLst>
          </p:cNvPr>
          <p:cNvSpPr txBox="1"/>
          <p:nvPr/>
        </p:nvSpPr>
        <p:spPr>
          <a:xfrm>
            <a:off x="5249732" y="6311900"/>
            <a:ext cx="961016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400" b="0" i="0" u="none" strike="noStrike" dirty="0">
                <a:effectLst/>
                <a:latin typeface="var(--nova-font-family-sans-serif)"/>
              </a:rPr>
              <a:t> April 2021 Mathematical Biosciences &amp; Engineering 18(1):112-131</a:t>
            </a:r>
          </a:p>
          <a:p>
            <a:pPr algn="l"/>
            <a:r>
              <a:rPr lang="en-GB" sz="1400" b="0" i="0" u="none" strike="noStrike" dirty="0">
                <a:effectLst/>
                <a:latin typeface="Roboto" panose="02000000000000000000" pitchFamily="2" charset="0"/>
              </a:rPr>
              <a:t>DOI:</a:t>
            </a:r>
            <a:r>
              <a:rPr lang="en-GB" sz="1400" b="0" i="0" u="sng" strike="noStrike" dirty="0">
                <a:effectLst/>
                <a:latin typeface="inherit"/>
                <a:hlinkClick r:id="rId2"/>
              </a:rPr>
              <a:t>10.3934/mbe.2021006</a:t>
            </a:r>
            <a:endParaRPr lang="en-GB" sz="1400" b="0" i="0" u="none" strike="noStrike" dirty="0">
              <a:effectLst/>
              <a:latin typeface="Roboto" panose="02000000000000000000" pitchFamily="2" charset="0"/>
            </a:endParaRPr>
          </a:p>
          <a:p>
            <a:endParaRPr lang="en-US" dirty="0"/>
          </a:p>
        </p:txBody>
      </p:sp>
      <p:pic>
        <p:nvPicPr>
          <p:cNvPr id="5" name="Picture 4" descr="A diagram of synapse model&#10;&#10;Description automatically generated">
            <a:extLst>
              <a:ext uri="{FF2B5EF4-FFF2-40B4-BE49-F238E27FC236}">
                <a16:creationId xmlns:a16="http://schemas.microsoft.com/office/drawing/2014/main" id="{0219E879-0083-6349-5658-7E31D3B8BF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532" y="2273855"/>
            <a:ext cx="4667200" cy="2018561"/>
          </a:xfrm>
          <a:prstGeom prst="rect">
            <a:avLst/>
          </a:prstGeom>
        </p:spPr>
      </p:pic>
      <p:pic>
        <p:nvPicPr>
          <p:cNvPr id="7" name="Picture 6" descr="A diagram of the body&#10;&#10;Description automatically generated">
            <a:extLst>
              <a:ext uri="{FF2B5EF4-FFF2-40B4-BE49-F238E27FC236}">
                <a16:creationId xmlns:a16="http://schemas.microsoft.com/office/drawing/2014/main" id="{9E9D81C5-4B16-E8FE-D897-1F28DC081C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1320" y="1676585"/>
            <a:ext cx="5397500" cy="3213100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06A88FEA-6403-61F3-AEE5-B4E7F36142A8}"/>
              </a:ext>
            </a:extLst>
          </p:cNvPr>
          <p:cNvSpPr/>
          <p:nvPr/>
        </p:nvSpPr>
        <p:spPr>
          <a:xfrm>
            <a:off x="5281767" y="3121770"/>
            <a:ext cx="1129553" cy="322729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91602C-E060-F3FC-2EAE-A2B2EF96F1EF}"/>
              </a:ext>
            </a:extLst>
          </p:cNvPr>
          <p:cNvSpPr txBox="1"/>
          <p:nvPr/>
        </p:nvSpPr>
        <p:spPr>
          <a:xfrm>
            <a:off x="3808715" y="492327"/>
            <a:ext cx="38507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Linking with PK PD Models</a:t>
            </a:r>
          </a:p>
        </p:txBody>
      </p:sp>
    </p:spTree>
    <p:extLst>
      <p:ext uri="{BB962C8B-B14F-4D97-AF65-F5344CB8AC3E}">
        <p14:creationId xmlns:p14="http://schemas.microsoft.com/office/powerpoint/2010/main" val="5359439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74F75-DC6D-7D51-6989-B03FB79E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626" y="2103437"/>
            <a:ext cx="10515600" cy="1325563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599328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C78C2-84E5-D5ED-B591-82A7C4EC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898" y="336358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>
                <a:solidFill>
                  <a:schemeClr val="tx1"/>
                </a:solidFill>
              </a:rPr>
              <a:t>Monoclonal Antibodies (mAbs)</a:t>
            </a:r>
            <a:endParaRPr lang="en-US" sz="4000" b="1" dirty="0">
              <a:solidFill>
                <a:schemeClr val="tx1"/>
              </a:solidFill>
            </a:endParaRPr>
          </a:p>
        </p:txBody>
      </p:sp>
      <p:pic>
        <p:nvPicPr>
          <p:cNvPr id="4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70B6E220-AA49-1068-F759-A9862D82E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86" t="16653" r="26602" b="16949"/>
          <a:stretch/>
        </p:blipFill>
        <p:spPr>
          <a:xfrm>
            <a:off x="3027501" y="1819313"/>
            <a:ext cx="4121965" cy="369056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54A2EE-0838-A256-71D7-3A221756EAE9}"/>
              </a:ext>
            </a:extLst>
          </p:cNvPr>
          <p:cNvSpPr txBox="1"/>
          <p:nvPr/>
        </p:nvSpPr>
        <p:spPr>
          <a:xfrm>
            <a:off x="722174" y="2055052"/>
            <a:ext cx="3306129" cy="141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2376">
              <a:spcAft>
                <a:spcPts val="600"/>
              </a:spcAft>
            </a:pPr>
            <a:r>
              <a:rPr lang="en-US" sz="2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Diseases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Cancer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Alzheimer’s disease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Autoimmune diseases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478F2-C086-5AA5-82FC-F08C9D51EE48}"/>
              </a:ext>
            </a:extLst>
          </p:cNvPr>
          <p:cNvSpPr txBox="1"/>
          <p:nvPr/>
        </p:nvSpPr>
        <p:spPr>
          <a:xfrm>
            <a:off x="722174" y="4233334"/>
            <a:ext cx="2907972" cy="1706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2376"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Type</a:t>
            </a:r>
            <a:r>
              <a:rPr lang="en-US" sz="2800" b="1" dirty="0"/>
              <a:t>s</a:t>
            </a:r>
            <a:endParaRPr lang="en-US" sz="28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dirty="0"/>
              <a:t>Monospecifics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Bispecifics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dirty="0"/>
              <a:t>NK/T cell engagers</a:t>
            </a:r>
            <a:endParaRPr lang="en-US" sz="1422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ADCs</a:t>
            </a:r>
          </a:p>
        </p:txBody>
      </p:sp>
      <p:pic>
        <p:nvPicPr>
          <p:cNvPr id="3" name="Picture 2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09DF2D11-3A01-77BA-225C-3513A687A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694" y="1819313"/>
            <a:ext cx="4670197" cy="4029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7256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885BF551-EFDD-28DF-A934-960D9B5F2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632" y="1781674"/>
            <a:ext cx="3517119" cy="3288506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diagram of synapse model&#10;&#10;Description automatically generated">
            <a:extLst>
              <a:ext uri="{FF2B5EF4-FFF2-40B4-BE49-F238E27FC236}">
                <a16:creationId xmlns:a16="http://schemas.microsoft.com/office/drawing/2014/main" id="{F6160BDA-9D9E-B9F0-030F-0709F2220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8895" y="2660977"/>
            <a:ext cx="3537345" cy="1529900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iagram of cell division&#10;&#10;Description automatically generated with medium confidence">
            <a:extLst>
              <a:ext uri="{FF2B5EF4-FFF2-40B4-BE49-F238E27FC236}">
                <a16:creationId xmlns:a16="http://schemas.microsoft.com/office/drawing/2014/main" id="{3E6301E3-2571-3C61-5B9C-E928073F9A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333" t="3319" r="17778" b="3175"/>
          <a:stretch/>
        </p:blipFill>
        <p:spPr>
          <a:xfrm>
            <a:off x="4294725" y="1573887"/>
            <a:ext cx="3517120" cy="334176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C504415-4494-F02F-A5AD-7B73CC73A3CC}"/>
              </a:ext>
            </a:extLst>
          </p:cNvPr>
          <p:cNvSpPr txBox="1"/>
          <p:nvPr/>
        </p:nvSpPr>
        <p:spPr>
          <a:xfrm>
            <a:off x="1110453" y="709838"/>
            <a:ext cx="25677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Asymptotic Analysis of Bivalent Antibody-Receptor Dynamics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27DE86-722C-CFBF-6DD4-076E9E128760}"/>
              </a:ext>
            </a:extLst>
          </p:cNvPr>
          <p:cNvSpPr txBox="1"/>
          <p:nvPr/>
        </p:nvSpPr>
        <p:spPr>
          <a:xfrm>
            <a:off x="4364596" y="949659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Modelling Bispecific Selectivity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36DF31-3003-375D-C909-875851DA41A2}"/>
              </a:ext>
            </a:extLst>
          </p:cNvPr>
          <p:cNvSpPr txBox="1"/>
          <p:nvPr/>
        </p:nvSpPr>
        <p:spPr>
          <a:xfrm>
            <a:off x="8513813" y="986837"/>
            <a:ext cx="2667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Multiscale ADCC Model</a:t>
            </a:r>
          </a:p>
        </p:txBody>
      </p:sp>
    </p:spTree>
    <p:extLst>
      <p:ext uri="{BB962C8B-B14F-4D97-AF65-F5344CB8AC3E}">
        <p14:creationId xmlns:p14="http://schemas.microsoft.com/office/powerpoint/2010/main" val="267797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2E3725-5414-CE27-7C19-B5E708D701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902824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Asymptotic Analysis of Bivalent Antibody-Receptor Dynamics: Motivation</a:t>
            </a:r>
            <a:br>
              <a:rPr lang="en-US" dirty="0"/>
            </a:br>
            <a:endParaRPr lang="en-US" dirty="0"/>
          </a:p>
        </p:txBody>
      </p:sp>
      <p:pic>
        <p:nvPicPr>
          <p:cNvPr id="8" name="Content Placeholder 4" descr="A diagram of a cell membrane&#10;&#10;Description automatically generated">
            <a:extLst>
              <a:ext uri="{FF2B5EF4-FFF2-40B4-BE49-F238E27FC236}">
                <a16:creationId xmlns:a16="http://schemas.microsoft.com/office/drawing/2014/main" id="{E3AC79DA-9753-4FF4-10DB-C36D811422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6998" y="1997747"/>
            <a:ext cx="7831282" cy="4351338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9AB69BA-4469-B03B-C369-428AB207DBB7}"/>
              </a:ext>
            </a:extLst>
          </p:cNvPr>
          <p:cNvSpPr txBox="1"/>
          <p:nvPr/>
        </p:nvSpPr>
        <p:spPr>
          <a:xfrm>
            <a:off x="143720" y="2747812"/>
            <a:ext cx="462505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Ligand-receptor binding is fundamental in Biology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Common therapeutic antibodies are bivalent ligands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Multiple processes happening on different timescales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148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B709D43-CA01-6DB6-51E7-3C2A50354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269" y="1445615"/>
            <a:ext cx="5030634" cy="3486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20334E0-BBA1-E64E-1020-BBEA29122B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034" y="1445615"/>
            <a:ext cx="5163951" cy="35787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910760C-005D-1369-0F70-6933566177C6}"/>
              </a:ext>
            </a:extLst>
          </p:cNvPr>
          <p:cNvSpPr txBox="1"/>
          <p:nvPr/>
        </p:nvSpPr>
        <p:spPr>
          <a:xfrm>
            <a:off x="4120940" y="312516"/>
            <a:ext cx="39501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Research Questions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C82066-52AC-85AB-B1A3-7BFFC231E674}"/>
              </a:ext>
            </a:extLst>
          </p:cNvPr>
          <p:cNvSpPr txBox="1"/>
          <p:nvPr/>
        </p:nvSpPr>
        <p:spPr>
          <a:xfrm>
            <a:off x="2301924" y="5236748"/>
            <a:ext cx="77646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Monovalent case very simple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Can we capture complex dynamics of bivalent case?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How does the antibody dose affect the dynamics?</a:t>
            </a:r>
          </a:p>
        </p:txBody>
      </p:sp>
    </p:spTree>
    <p:extLst>
      <p:ext uri="{BB962C8B-B14F-4D97-AF65-F5344CB8AC3E}">
        <p14:creationId xmlns:p14="http://schemas.microsoft.com/office/powerpoint/2010/main" val="31876870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\documentclass{article}&#10;\usepackage{amsmath}&#10;\pagestyle{empty}&#10;\begin{document}&#10;&#10;&#10;\begin{align*}&#10;    \frac{dW}{d\tau} &amp;= 2\alpha_1(1-W-A_2)(\beta-W) - (W-A_2)\\&#10;    \frac{dA_2}{d\tau} &amp;= \frac{\hat{\alpha_2}}{\epsilon^2}(W-A_2)(1-W-A_2) -2A_2&#10;\end{align*}&#10;&#10;\end{document}" title="IguanaTex Bitmap Display">
            <a:extLst>
              <a:ext uri="{FF2B5EF4-FFF2-40B4-BE49-F238E27FC236}">
                <a16:creationId xmlns:a16="http://schemas.microsoft.com/office/drawing/2014/main" id="{AAE6AA26-E8ED-F9BE-3FEA-A565415B565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923892" y="1299277"/>
            <a:ext cx="10529409" cy="2393048"/>
          </a:xfrm>
          <a:prstGeom prst="rect">
            <a:avLst/>
          </a:prstGeom>
        </p:spPr>
      </p:pic>
      <p:sp>
        <p:nvSpPr>
          <p:cNvPr id="7" name="Right Brace 6">
            <a:extLst>
              <a:ext uri="{FF2B5EF4-FFF2-40B4-BE49-F238E27FC236}">
                <a16:creationId xmlns:a16="http://schemas.microsoft.com/office/drawing/2014/main" id="{77735895-DB1D-3388-895B-A4E5894A3A37}"/>
              </a:ext>
            </a:extLst>
          </p:cNvPr>
          <p:cNvSpPr/>
          <p:nvPr/>
        </p:nvSpPr>
        <p:spPr>
          <a:xfrm rot="16200000">
            <a:off x="5261618" y="-1849965"/>
            <a:ext cx="646331" cy="5891514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27E18B6-A494-268D-FE78-BE930EE18A73}"/>
              </a:ext>
            </a:extLst>
          </p:cNvPr>
          <p:cNvSpPr txBox="1"/>
          <p:nvPr/>
        </p:nvSpPr>
        <p:spPr>
          <a:xfrm>
            <a:off x="4492673" y="333840"/>
            <a:ext cx="225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Monovalent Binding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493EDE1E-2702-774F-440D-866EF758BAE2}"/>
              </a:ext>
            </a:extLst>
          </p:cNvPr>
          <p:cNvSpPr/>
          <p:nvPr/>
        </p:nvSpPr>
        <p:spPr>
          <a:xfrm rot="16200000">
            <a:off x="10093198" y="-40"/>
            <a:ext cx="526650" cy="2193555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071384-32EE-E503-174A-120A607D82DC}"/>
              </a:ext>
            </a:extLst>
          </p:cNvPr>
          <p:cNvSpPr txBox="1"/>
          <p:nvPr/>
        </p:nvSpPr>
        <p:spPr>
          <a:xfrm>
            <a:off x="9641711" y="126295"/>
            <a:ext cx="1713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Monovalent Dissociation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1C232A9C-828D-E6A0-4A25-64B31A5FFE0E}"/>
              </a:ext>
            </a:extLst>
          </p:cNvPr>
          <p:cNvSpPr/>
          <p:nvPr/>
        </p:nvSpPr>
        <p:spPr>
          <a:xfrm rot="5400000">
            <a:off x="5429961" y="901390"/>
            <a:ext cx="564288" cy="6146158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FE69F96-DC63-2A52-BBB7-CE7306ED1B03}"/>
              </a:ext>
            </a:extLst>
          </p:cNvPr>
          <p:cNvSpPr txBox="1"/>
          <p:nvPr/>
        </p:nvSpPr>
        <p:spPr>
          <a:xfrm>
            <a:off x="4859119" y="4375230"/>
            <a:ext cx="1873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Bivalent Binding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8004539A-BC5D-6CAA-D9BC-2094F91D213E}"/>
              </a:ext>
            </a:extLst>
          </p:cNvPr>
          <p:cNvSpPr/>
          <p:nvPr/>
        </p:nvSpPr>
        <p:spPr>
          <a:xfrm rot="5400000">
            <a:off x="9616705" y="3090859"/>
            <a:ext cx="526651" cy="1240572"/>
          </a:xfrm>
          <a:prstGeom prst="rightBrac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0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6597FDD-E55D-2418-073E-03F870B67963}"/>
              </a:ext>
            </a:extLst>
          </p:cNvPr>
          <p:cNvSpPr txBox="1"/>
          <p:nvPr/>
        </p:nvSpPr>
        <p:spPr>
          <a:xfrm>
            <a:off x="9051402" y="4106935"/>
            <a:ext cx="1557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Bivalent Dissociation</a:t>
            </a:r>
          </a:p>
        </p:txBody>
      </p:sp>
      <p:pic>
        <p:nvPicPr>
          <p:cNvPr id="18" name="Picture 17" descr="\documentclass{article}&#10;\usepackage{amsmath}&#10;\pagestyle{empty}&#10;\begin{document}&#10;&#10;&#10;$$ \beta = \frac{A_{\text{tot}}}{r_{\text{tot}}} :$$&#10;&#10;\end{document}" title="IguanaTex Bitmap Display">
            <a:extLst>
              <a:ext uri="{FF2B5EF4-FFF2-40B4-BE49-F238E27FC236}">
                <a16:creationId xmlns:a16="http://schemas.microsoft.com/office/drawing/2014/main" id="{0081DFCE-EE65-3DE4-C2E8-065CDE23734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019909" y="5617385"/>
            <a:ext cx="1774304" cy="906866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$ \mathcal{O}(\epsilon) $$&#10;&#10;\end{document}" title="IguanaTex Bitmap Display">
            <a:extLst>
              <a:ext uri="{FF2B5EF4-FFF2-40B4-BE49-F238E27FC236}">
                <a16:creationId xmlns:a16="http://schemas.microsoft.com/office/drawing/2014/main" id="{1180B5CC-088F-EC24-D16E-5D71691D047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478389" y="5909380"/>
            <a:ext cx="870465" cy="458139"/>
          </a:xfrm>
          <a:prstGeom prst="rect">
            <a:avLst/>
          </a:prstGeom>
        </p:spPr>
      </p:pic>
      <p:pic>
        <p:nvPicPr>
          <p:cNvPr id="27" name="Picture 26" descr="\documentclass{article}&#10;\usepackage{amsmath}&#10;\pagestyle{empty}&#10;\begin{document}&#10;&#10;&#10;$$ \mathcal{O}(\epsilon^{-2}) $$&#10;&#10;\end{document}" title="IguanaTex Bitmap Display">
            <a:extLst>
              <a:ext uri="{FF2B5EF4-FFF2-40B4-BE49-F238E27FC236}">
                <a16:creationId xmlns:a16="http://schemas.microsoft.com/office/drawing/2014/main" id="{BCF0EB45-F7D8-8427-B9C7-961FB42B3F3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998943" y="5840658"/>
            <a:ext cx="1328604" cy="549767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begin{document}&#10;&#10;&#10;$$ \mathcal{O}(\epsilon^{-1}) $$&#10;&#10;\end{document}" title="IguanaTex Bitmap Display">
            <a:extLst>
              <a:ext uri="{FF2B5EF4-FFF2-40B4-BE49-F238E27FC236}">
                <a16:creationId xmlns:a16="http://schemas.microsoft.com/office/drawing/2014/main" id="{D59A8056-E572-0465-BF1C-2C85C5A2352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201937" y="5863566"/>
            <a:ext cx="1328604" cy="503953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&#10;$$ \mathcal{O}(1) $$&#10;&#10;\end{document}" title="IguanaTex Bitmap Display">
            <a:extLst>
              <a:ext uri="{FF2B5EF4-FFF2-40B4-BE49-F238E27FC236}">
                <a16:creationId xmlns:a16="http://schemas.microsoft.com/office/drawing/2014/main" id="{7940C8F5-87E4-D679-2367-B9B978C788E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817256" y="5909380"/>
            <a:ext cx="916279" cy="45813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603898A0-829C-2DFE-2EBA-E1BED4478B17}"/>
              </a:ext>
            </a:extLst>
          </p:cNvPr>
          <p:cNvSpPr/>
          <p:nvPr/>
        </p:nvSpPr>
        <p:spPr>
          <a:xfrm>
            <a:off x="6992817" y="5617385"/>
            <a:ext cx="1754660" cy="10768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1396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function&#10;&#10;Description automatically generated">
            <a:extLst>
              <a:ext uri="{FF2B5EF4-FFF2-40B4-BE49-F238E27FC236}">
                <a16:creationId xmlns:a16="http://schemas.microsoft.com/office/drawing/2014/main" id="{65DE7032-F1A8-53D9-195D-B379761DD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559" y="40819"/>
            <a:ext cx="7030055" cy="4932605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\begin{align*}&#10;    \frac{dW}{d\tau} &amp;= 2\alpha_1(1-W-A_2)(\frac{\beta}{\epsilon}-W) - (W-A_2)\label{W eqn}\\&#10;    \frac{dA_2}{d\tau} &amp;= \frac{\hat{\alpha_2}}{\epsilon^2}(W-A_2)(1-W-A_2) -2A_2&#10;\end{align*}&#10;&#10;\end{document}" title="IguanaTex Bitmap Display">
            <a:extLst>
              <a:ext uri="{FF2B5EF4-FFF2-40B4-BE49-F238E27FC236}">
                <a16:creationId xmlns:a16="http://schemas.microsoft.com/office/drawing/2014/main" id="{B090E207-9609-63CF-D124-61062A8240C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33559" y="4973424"/>
            <a:ext cx="7418655" cy="166089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957F0AF-D965-7A29-A58C-7C4028B14D7C}"/>
              </a:ext>
            </a:extLst>
          </p:cNvPr>
          <p:cNvSpPr txBox="1"/>
          <p:nvPr/>
        </p:nvSpPr>
        <p:spPr>
          <a:xfrm>
            <a:off x="232452" y="2644170"/>
            <a:ext cx="28296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Dissociation events driven by lack of free receptors </a:t>
            </a:r>
          </a:p>
        </p:txBody>
      </p:sp>
    </p:spTree>
    <p:extLst>
      <p:ext uri="{BB962C8B-B14F-4D97-AF65-F5344CB8AC3E}">
        <p14:creationId xmlns:p14="http://schemas.microsoft.com/office/powerpoint/2010/main" val="2332904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92BE6-FEDE-7C5E-E679-7C9CB3E5D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Modelling Bispecific Selectivity</a:t>
            </a:r>
          </a:p>
        </p:txBody>
      </p:sp>
      <p:pic>
        <p:nvPicPr>
          <p:cNvPr id="4" name="Picture 3" descr="A diagram of cell division&#10;&#10;Description automatically generated with medium confidence">
            <a:extLst>
              <a:ext uri="{FF2B5EF4-FFF2-40B4-BE49-F238E27FC236}">
                <a16:creationId xmlns:a16="http://schemas.microsoft.com/office/drawing/2014/main" id="{E633608B-696C-6047-120C-65213653CD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33" t="3319" r="17778" b="3175"/>
          <a:stretch/>
        </p:blipFill>
        <p:spPr>
          <a:xfrm>
            <a:off x="1062681" y="1888138"/>
            <a:ext cx="4426790" cy="42060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BAFC86D-8B4A-8C2F-56A2-BD44399FFBEE}"/>
              </a:ext>
            </a:extLst>
          </p:cNvPr>
          <p:cNvSpPr txBox="1"/>
          <p:nvPr/>
        </p:nvSpPr>
        <p:spPr>
          <a:xfrm>
            <a:off x="6383402" y="2247911"/>
            <a:ext cx="538342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Off-target reactivity is a problem  for many antibody therapies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Target receptors are often highly expressed on both tumour and non-tumour cells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Dual-targeting using Bispecifics seeks to remedy this by employing the avidity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/>
              <a:t>GSK working on engineering cell numbers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04283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C5BFDB-C4EC-DB89-3E3C-E8DF693CAC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681" y="-13036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	Model Schematic</a:t>
            </a:r>
          </a:p>
        </p:txBody>
      </p:sp>
      <p:pic>
        <p:nvPicPr>
          <p:cNvPr id="5" name="Content Placeholder 4" descr="A diagram of a cell&#10;&#10;Description automatically generated">
            <a:extLst>
              <a:ext uri="{FF2B5EF4-FFF2-40B4-BE49-F238E27FC236}">
                <a16:creationId xmlns:a16="http://schemas.microsoft.com/office/drawing/2014/main" id="{F2C39BEB-296C-27E6-73B2-FCC5FD0F40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206" t="12880" r="6946" b="9084"/>
          <a:stretch/>
        </p:blipFill>
        <p:spPr>
          <a:xfrm>
            <a:off x="1626029" y="1355205"/>
            <a:ext cx="8660241" cy="5385095"/>
          </a:xfrm>
        </p:spPr>
      </p:pic>
    </p:spTree>
    <p:extLst>
      <p:ext uri="{BB962C8B-B14F-4D97-AF65-F5344CB8AC3E}">
        <p14:creationId xmlns:p14="http://schemas.microsoft.com/office/powerpoint/2010/main" val="254556560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"/>
  <p:tag name="ORIGINALWIDTH" val="198"/>
  <p:tag name="OUTPUTTYPE" val="PDF"/>
  <p:tag name="IGUANATEXVERSION" val="160"/>
  <p:tag name="LATEXADDIN" val="\documentclass{article}&#10;\usepackage{amsmath}&#10;\pagestyle{empty}&#10;\begin{document}&#10;&#10;&#10;\begin{align*}&#10;    \frac{dW}{d\tau} &amp;= 2\alpha_1(1-W-A_2)(\beta-W) - (W-A_2)\\&#10;    \frac{dA_2}{d\tau} &amp;= \frac{\hat{\alpha_2}}{\epsilon^2}(W-A_2)(1-W-A_2) -2A_2&#10;\end{align*}&#10;&#10;\end{document}"/>
  <p:tag name="IGUANATEXSIZE" val="20"/>
  <p:tag name="IGUANATEXCURSOR" val="226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96"/>
  <p:tag name="OUTPUTTYPE" val="PDF"/>
  <p:tag name="IGUANATEXVERSION" val="160"/>
  <p:tag name="LATEXADDIN" val="\documentclass{article}&#10;\usepackage{amsmath}&#10;\pagestyle{empty}&#10;\begin{document}&#10;&#10;&#10;$$ KD_{anchor} = 10^{-9} \text{ (M)} $$&#10;&#10;\end{document}"/>
  <p:tag name="IGUANATEXSIZE" val="20"/>
  <p:tag name="IGUANATEXCURSOR" val="8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8"/>
  <p:tag name="OUTPUTTYPE" val="PDF"/>
  <p:tag name="IGUANATEXVERSION" val="160"/>
  <p:tag name="LATEXADDIN" val="\documentclass{article}&#10;\usepackage{amsmath}&#10;\pagestyle{empty}&#10;\begin{document}&#10;&#10;&#10;$$ A_{init} = 10^{-11} $$&#10;&#10;\end{document}"/>
  <p:tag name="IGUANATEXSIZE" val="20"/>
  <p:tag name="IGUANATEXCURSOR" val="8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8}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5}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95"/>
  <p:tag name="OUTPUTTYPE" val="PDF"/>
  <p:tag name="IGUANATEXVERSION" val="160"/>
  <p:tag name="LATEXADDIN" val="\documentclass{article}&#10;\usepackage{amsmath}&#10;\pagestyle{empty}&#10;\begin{document}&#10;&#10;&#10;$$ KD_{target}= 10{-7} \text{ (M)} $$&#10;&#10;\end{document}"/>
  <p:tag name="IGUANATEXSIZE" val="20"/>
  <p:tag name="IGUANATEXCURSOR" val="103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98"/>
  <p:tag name="OUTPUTTYPE" val="PDF"/>
  <p:tag name="IGUANATEXVERSION" val="160"/>
  <p:tag name="LATEXADDIN" val="\documentclass{article}&#10;\usepackage{amsmath}&#10;\pagestyle{empty}&#10;\begin{document}&#10;&#10;&#10;$$ KD_{anchor} = 10{-9} \text{ (M)} $$&#10;&#10;\end{document}"/>
  <p:tag name="IGUANATEXSIZE" val="20"/>
  <p:tag name="IGUANATEXCURSOR" val="8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98"/>
  <p:tag name="OUTPUTTYPE" val="PDF"/>
  <p:tag name="IGUANATEXVERSION" val="160"/>
  <p:tag name="LATEXADDIN" val="\documentclass{article}&#10;\usepackage{amsmath}&#10;\pagestyle{empty}&#10;\begin{document}&#10;&#10;&#10;$$ r_{target} = r_{anchor} = 10^5 $$&#10;&#10;\end{document}"/>
  <p:tag name="IGUANATEXSIZE" val="20"/>
  <p:tag name="IGUANATEXCURSOR" val="114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52"/>
  <p:tag name="OUTPUTTYPE" val="PDF"/>
  <p:tag name="IGUANATEXVERSION" val="160"/>
  <p:tag name="LATEXADDIN" val="\documentclass{article}&#10;\usepackage{amsmath}&#10;\pagestyle{empty}&#10;\begin{document}&#10;&#10;&#10;$$ KD_{target}=KD_{anchor} = 10{-9} \text{ (M)} $$&#10;&#10;\end{document}"/>
  <p:tag name="IGUANATEXSIZE" val="20"/>
  <p:tag name="IGUANATEXCURSOR" val="129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4"/>
  <p:tag name="OUTPUTTYPE" val="PDF"/>
  <p:tag name="IGUANATEXVERSION" val="160"/>
  <p:tag name="LATEXADDIN" val="\documentclass{article}&#10;\usepackage{amsmath}&#10;\pagestyle{empty}&#10;\begin{document}&#10;&#10;&#10;$$ r_{target} = 10^3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7"/>
  <p:tag name="OUTPUTTYPE" val="PDF"/>
  <p:tag name="IGUANATEXVERSION" val="160"/>
  <p:tag name="LATEXADDIN" val="\documentclass{article}&#10;\usepackage{amsmath}&#10;\pagestyle{empty}&#10;\begin{document}&#10;&#10;&#10;$$ r_{anchor} = 10^6 $$&#10;&#10;\end{document}"/>
  <p:tag name="IGUANATEXSIZE" val="20"/>
  <p:tag name="IGUANATEXCURSOR" val="8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45"/>
  <p:tag name="OUTPUTTYPE" val="PDF"/>
  <p:tag name="IGUANATEXVERSION" val="160"/>
  <p:tag name="LATEXADDIN" val="\documentclass{article}&#10;\usepackage{amsmath}&#10;\pagestyle{empty}&#10;\begin{document}&#10;&#10;&#10;$$ \beta = \frac{A_{\text{tot}}}{r_{\text{tot}}} :$$&#10;&#10;\end{document}"/>
  <p:tag name="IGUANATEXSIZE" val="20"/>
  <p:tag name="IGUANATEXCURSOR" val="13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93"/>
  <p:tag name="OUTPUTTYPE" val="PDF"/>
  <p:tag name="IGUANATEXVERSION" val="160"/>
  <p:tag name="LATEXADDIN" val="\documentclass{article}&#10;\usepackage{amsmath}&#10;\pagestyle{empty}&#10;\begin{document}&#10;&#10;&#10;$$ KD_{target}=10^{-7} \text{ (M)} $$&#10;&#10;\end{document}"/>
  <p:tag name="IGUANATEXSIZE" val="20"/>
  <p:tag name="IGUANATEXCURSOR" val="103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96"/>
  <p:tag name="OUTPUTTYPE" val="PDF"/>
  <p:tag name="IGUANATEXVERSION" val="160"/>
  <p:tag name="LATEXADDIN" val="\documentclass{article}&#10;\usepackage{amsmath}&#10;\pagestyle{empty}&#10;\begin{document}&#10;&#10;&#10;$$ KD_{anchor} = 10^{-9} \text{ (M)} $$&#10;&#10;\end{document}"/>
  <p:tag name="IGUANATEXSIZE" val="20"/>
  <p:tag name="IGUANATEXCURSOR" val="8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6"/>
  <p:tag name="OUTPUTTYPE" val="PDF"/>
  <p:tag name="IGUANATEXVERSION" val="160"/>
  <p:tag name="LATEXADDIN" val="\documentclass{article}&#10;\usepackage{amsmath}&#10;\pagestyle{empty}&#10;\begin{document}&#10;&#10;&#10;$$ f^{\text{kill}} $$&#10;&#10;\end{document}"/>
  <p:tag name="IGUANATEXSIZE" val="20"/>
  <p:tag name="IGUANATEXCURSOR" val="103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9"/>
  <p:tag name="OUTPUTTYPE" val="PDF"/>
  <p:tag name="IGUANATEXVERSION" val="160"/>
  <p:tag name="LATEXADDIN" val="\documentclass{article}&#10;\usepackage{amsmath}&#10;\pagestyle{empty}&#10;\begin{document}&#10;&#10;&#10;$$ \mathcal{O}(\epsilon) $$&#10;&#10;\end{document}"/>
  <p:tag name="IGUANATEXSIZE" val="20"/>
  <p:tag name="IGUANATEXCURSOR" val="109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29"/>
  <p:tag name="OUTPUTTYPE" val="PDF"/>
  <p:tag name="IGUANATEXVERSION" val="160"/>
  <p:tag name="LATEXADDIN" val="\documentclass{article}&#10;\usepackage{amsmath}&#10;\pagestyle{empty}&#10;\begin{document}&#10;&#10;&#10;$$ \mathcal{O}(\epsilon^{-2}) $$&#10;&#10;\end{document}"/>
  <p:tag name="IGUANATEXSIZE" val="20"/>
  <p:tag name="IGUANATEXCURSOR" val="110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29"/>
  <p:tag name="OUTPUTTYPE" val="PDF"/>
  <p:tag name="IGUANATEXVERSION" val="160"/>
  <p:tag name="LATEXADDIN" val="\documentclass{article}&#10;\usepackage{amsmath}&#10;\pagestyle{empty}&#10;\begin{document}&#10;&#10;&#10;$$ \mathcal{O}(\epsilon^{-1}) $$&#10;&#10;\end{document}"/>
  <p:tag name="IGUANATEXSIZE" val="20"/>
  <p:tag name="IGUANATEXCURSOR" val="110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20"/>
  <p:tag name="OUTPUTTYPE" val="PDF"/>
  <p:tag name="IGUANATEXVERSION" val="160"/>
  <p:tag name="LATEXADDIN" val="\documentclass{article}&#10;\usepackage{amsmath}&#10;\pagestyle{empty}&#10;\begin{document}&#10;&#10;&#10;$$ \mathcal{O}(1) $$&#10;&#10;\end{document}"/>
  <p:tag name="IGUANATEXSIZE" val="20"/>
  <p:tag name="IGUANATEXCURSOR" val="98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5"/>
  <p:tag name="ORIGINALWIDTH" val="201"/>
  <p:tag name="OUTPUTTYPE" val="PDF"/>
  <p:tag name="IGUANATEXVERSION" val="160"/>
  <p:tag name="LATEXADDIN" val="\documentclass{article}&#10;\usepackage{amsmath}&#10;\pagestyle{empty}&#10;\begin{document}&#10;&#10;&#10;\begin{align*}&#10;    \frac{dW}{d\tau} &amp;= 2\alpha_1(1-W-A_2)(\frac{\beta}{\epsilon}-W) - (W-A_2)\label{W eqn}\\&#10;    \frac{dA_2}{d\tau} &amp;= \frac{\hat{\alpha_2}}{\epsilon^2}(W-A_2)(1-W-A_2) -2A_2&#10;\end{align*}&#10;&#10;\end{document}"/>
  <p:tag name="IGUANATEXSIZE" val="20"/>
  <p:tag name="IGUANATEXCURSOR" val="27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50"/>
  <p:tag name="OUTPUTTYPE" val="PDF"/>
  <p:tag name="IGUANATEXVERSION" val="160"/>
  <p:tag name="LATEXADDIN" val="\documentclass{article}&#10;\usepackage{amsmath}&#10;\pagestyle{empty}&#10;\begin{document}&#10;&#10;&#10;$$ KD_{target}=KD_{anchor} = 10^{-9} \text{ (M)} $$&#10;&#10;\end{document}"/>
  <p:tag name="IGUANATEXSIZE" val="20"/>
  <p:tag name="IGUANATEXCURSOR" val="114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93"/>
  <p:tag name="OUTPUTTYPE" val="PDF"/>
  <p:tag name="IGUANATEXVERSION" val="160"/>
  <p:tag name="LATEXADDIN" val="\documentclass{article}&#10;\usepackage{amsmath}&#10;\pagestyle{empty}&#10;\begin{document}&#10;&#10;&#10;$$ KD_{target}=10^{-7} \text{ (M)} $$&#10;&#10;\end{document}"/>
  <p:tag name="IGUANATEXSIZE" val="20"/>
  <p:tag name="IGUANATEXCURSOR" val="103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4594</TotalTime>
  <Words>302</Words>
  <Application>Microsoft Macintosh PowerPoint</Application>
  <PresentationFormat>Widescreen</PresentationFormat>
  <Paragraphs>64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Aptos</vt:lpstr>
      <vt:lpstr>Aptos Display</vt:lpstr>
      <vt:lpstr>Arial</vt:lpstr>
      <vt:lpstr>inherit</vt:lpstr>
      <vt:lpstr>Roboto</vt:lpstr>
      <vt:lpstr>var(--nova-font-family-sans-serif)</vt:lpstr>
      <vt:lpstr>Office Theme</vt:lpstr>
      <vt:lpstr>Modelling Monoclonal Antibody Therapies for Cancer</vt:lpstr>
      <vt:lpstr>Monoclonal Antibodies (mAbs)</vt:lpstr>
      <vt:lpstr>PowerPoint Presentation</vt:lpstr>
      <vt:lpstr>Asymptotic Analysis of Bivalent Antibody-Receptor Dynamics: Motivation </vt:lpstr>
      <vt:lpstr>PowerPoint Presentation</vt:lpstr>
      <vt:lpstr>PowerPoint Presentation</vt:lpstr>
      <vt:lpstr>PowerPoint Presentation</vt:lpstr>
      <vt:lpstr>Modelling Bispecific Selectivity</vt:lpstr>
      <vt:lpstr> Model Schematic</vt:lpstr>
      <vt:lpstr>PowerPoint Presentation</vt:lpstr>
      <vt:lpstr>Selectivity Sensitivity Analysis</vt:lpstr>
      <vt:lpstr>PowerPoint Presentation</vt:lpstr>
      <vt:lpstr>PowerPoint Presentation</vt:lpstr>
      <vt:lpstr>PowerPoint Presentation</vt:lpstr>
      <vt:lpstr>Conclusions </vt:lpstr>
      <vt:lpstr>General Synapse Model and Multiscale ADCC Model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</dc:title>
  <dc:creator>Luke Heirene</dc:creator>
  <cp:lastModifiedBy>Luke Heirene</cp:lastModifiedBy>
  <cp:revision>19</cp:revision>
  <dcterms:created xsi:type="dcterms:W3CDTF">2024-02-16T14:04:02Z</dcterms:created>
  <dcterms:modified xsi:type="dcterms:W3CDTF">2024-02-19T18:53:40Z</dcterms:modified>
</cp:coreProperties>
</file>